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60"/>
  </p:normalViewPr>
  <p:slideViewPr>
    <p:cSldViewPr>
      <p:cViewPr>
        <p:scale>
          <a:sx n="75" d="100"/>
          <a:sy n="75" d="100"/>
        </p:scale>
        <p:origin x="-45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6913-6B89-455F-AD45-06657977877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F0FA-509F-4CB7-A990-8011AFE1D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172480" cy="50720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b="1" dirty="0" smtClean="0">
                <a:latin typeface="Arial" pitchFamily="34" charset="0"/>
                <a:cs typeface="Arial" pitchFamily="34" charset="0"/>
              </a:rPr>
            </a:br>
            <a:r>
              <a:rPr lang="en-IN" b="1" dirty="0" smtClean="0">
                <a:latin typeface="Arial" pitchFamily="34" charset="0"/>
                <a:cs typeface="Arial" pitchFamily="34" charset="0"/>
              </a:rPr>
              <a:t>Pastoralist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in the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Modern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World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14348" y="7072338"/>
            <a:ext cx="7043742" cy="2143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algn="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Dhangars</a:t>
            </a: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Maharashtra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4114800" cy="2614618"/>
          </a:xfrm>
        </p:spPr>
        <p:txBody>
          <a:bodyPr>
            <a:noAutofit/>
          </a:bodyPr>
          <a:lstStyle/>
          <a:p>
            <a:r>
              <a:rPr lang="en-IN" sz="1800" dirty="0" smtClean="0">
                <a:latin typeface="Arial" pitchFamily="34" charset="0"/>
                <a:cs typeface="Arial" pitchFamily="34" charset="0"/>
              </a:rPr>
              <a:t>They stay in the </a:t>
            </a:r>
            <a:r>
              <a:rPr lang="en-IN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central plateau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during the monsoon.</a:t>
            </a:r>
          </a:p>
          <a:p>
            <a:r>
              <a:rPr lang="en-IN" sz="1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IN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October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 they used to move with their herds  towards </a:t>
            </a:r>
            <a:r>
              <a:rPr lang="en-IN" sz="1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Konkan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 region and </a:t>
            </a:r>
            <a:r>
              <a:rPr lang="en-IN" sz="1800" dirty="0" err="1" smtClean="0">
                <a:latin typeface="Arial" pitchFamily="34" charset="0"/>
                <a:cs typeface="Arial" pitchFamily="34" charset="0"/>
              </a:rPr>
              <a:t>manured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 the fields laying vacant between the </a:t>
            </a:r>
            <a:r>
              <a:rPr lang="en-IN" sz="1800" dirty="0" err="1" smtClean="0">
                <a:latin typeface="Arial" pitchFamily="34" charset="0"/>
                <a:cs typeface="Arial" pitchFamily="34" charset="0"/>
              </a:rPr>
              <a:t>Khariff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 harvest and beginning of Rabi crop.</a:t>
            </a:r>
          </a:p>
          <a:p>
            <a:r>
              <a:rPr lang="en-IN" sz="1800" dirty="0" smtClean="0">
                <a:latin typeface="Arial" pitchFamily="34" charset="0"/>
                <a:cs typeface="Arial" pitchFamily="34" charset="0"/>
              </a:rPr>
              <a:t>They retreat back to </a:t>
            </a:r>
            <a:r>
              <a:rPr lang="en-IN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Maharashtra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 as soon as the monsoon occurs.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konk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143380"/>
            <a:ext cx="2500330" cy="2357454"/>
          </a:xfrm>
          <a:prstGeom prst="rect">
            <a:avLst/>
          </a:prstGeom>
        </p:spPr>
      </p:pic>
      <p:pic>
        <p:nvPicPr>
          <p:cNvPr id="5" name="Picture 4" descr="dhan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857652" cy="2567092"/>
          </a:xfrm>
          <a:prstGeom prst="rect">
            <a:avLst/>
          </a:prstGeom>
        </p:spPr>
      </p:pic>
      <p:pic>
        <p:nvPicPr>
          <p:cNvPr id="6" name="Picture 5" descr="gujjar cattle her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154524"/>
            <a:ext cx="4000528" cy="2312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Banjaras</a:t>
            </a: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br>
              <a:rPr lang="en-I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UP, Punjab, Rajasthan, MP, Maharashtra</a:t>
            </a:r>
            <a:endParaRPr lang="en-US" sz="4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39005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They used to move to different places in such of good pasture land even long distances.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They also sell plough cattle and other goods to villagers in exchange for grain &amp; fodder.</a:t>
            </a:r>
          </a:p>
        </p:txBody>
      </p:sp>
      <p:pic>
        <p:nvPicPr>
          <p:cNvPr id="4" name="Picture 3" descr="banj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14" y="1714488"/>
            <a:ext cx="435728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Gollas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IN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Kurumas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IN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Kurubas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Karnataka &amp; Andhra Pradesh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4357718" cy="3143272"/>
          </a:xfrm>
        </p:spPr>
        <p:txBody>
          <a:bodyPr>
            <a:noAutofit/>
          </a:bodyPr>
          <a:lstStyle/>
          <a:p>
            <a:r>
              <a:rPr lang="en-IN" sz="1850" dirty="0" smtClean="0">
                <a:latin typeface="Arial" pitchFamily="34" charset="0"/>
                <a:cs typeface="Arial" pitchFamily="34" charset="0"/>
              </a:rPr>
              <a:t>Normally </a:t>
            </a:r>
            <a:r>
              <a:rPr lang="en-IN" sz="18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Gollas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 herd cattle</a:t>
            </a:r>
          </a:p>
          <a:p>
            <a:r>
              <a:rPr lang="en-IN" sz="1850" dirty="0" err="1" smtClean="0">
                <a:latin typeface="Arial" pitchFamily="34" charset="0"/>
                <a:cs typeface="Arial" pitchFamily="34" charset="0"/>
              </a:rPr>
              <a:t>Gollas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 used to live near the woods and in the dry periods they move to the coastal tracts.</a:t>
            </a:r>
          </a:p>
          <a:p>
            <a:r>
              <a:rPr lang="en-IN" sz="1850" dirty="0">
                <a:latin typeface="Arial" pitchFamily="34" charset="0"/>
                <a:cs typeface="Arial" pitchFamily="34" charset="0"/>
              </a:rPr>
              <a:t>T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IN" sz="18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Kurumas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N" sz="18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Kurubas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 reared sheep and goats and sold woven blankets.</a:t>
            </a:r>
          </a:p>
          <a:p>
            <a:pPr>
              <a:lnSpc>
                <a:spcPct val="120000"/>
              </a:lnSpc>
            </a:pPr>
            <a:r>
              <a:rPr lang="en-IN" sz="1850" dirty="0" smtClean="0">
                <a:latin typeface="Arial" pitchFamily="34" charset="0"/>
                <a:cs typeface="Arial" pitchFamily="34" charset="0"/>
              </a:rPr>
              <a:t>They used to live near the woods, cultivated small patches of land and engaged in a variety of petty trades.</a:t>
            </a:r>
            <a:endParaRPr lang="en-US" sz="18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o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3503" y="1357298"/>
            <a:ext cx="4143404" cy="2643206"/>
          </a:xfrm>
          <a:prstGeom prst="rect">
            <a:avLst/>
          </a:prstGeom>
        </p:spPr>
      </p:pic>
      <p:pic>
        <p:nvPicPr>
          <p:cNvPr id="5" name="Picture 4" descr="kur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857760"/>
            <a:ext cx="4143404" cy="1897092"/>
          </a:xfrm>
          <a:prstGeom prst="rect">
            <a:avLst/>
          </a:prstGeom>
        </p:spPr>
      </p:pic>
      <p:pic>
        <p:nvPicPr>
          <p:cNvPr id="6" name="Picture 5" descr="kur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65" y="4024314"/>
            <a:ext cx="4250529" cy="283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Raikas</a:t>
            </a: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Rajasthan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14448"/>
            <a:ext cx="4214842" cy="268605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They combined cultivation with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pastrolism</a:t>
            </a:r>
            <a:r>
              <a:rPr lang="en-IN" dirty="0">
                <a:latin typeface="Arial" pitchFamily="34" charset="0"/>
                <a:cs typeface="Arial" pitchFamily="34" charset="0"/>
              </a:rPr>
              <a:t>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During monsoons the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Raikas</a:t>
            </a: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Barmer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Jaisalmer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Jodhpur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Bikaner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stayed in their home villages where pasture was available.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When their grazing ground becomes dry they move to new and greener pastures.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Maru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Raikas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herded camels and another group herd sheep </a:t>
            </a:r>
            <a:r>
              <a:rPr lang="en-IN" dirty="0">
                <a:latin typeface="Arial" pitchFamily="34" charset="0"/>
                <a:cs typeface="Arial" pitchFamily="34" charset="0"/>
              </a:rPr>
              <a:t>&amp;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goat.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Maru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Raikas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settlement is called a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Dhandi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aik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357298"/>
            <a:ext cx="4214842" cy="2808876"/>
          </a:xfrm>
          <a:prstGeom prst="rect">
            <a:avLst/>
          </a:prstGeom>
        </p:spPr>
      </p:pic>
      <p:pic>
        <p:nvPicPr>
          <p:cNvPr id="5" name="Picture 4" descr="raika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14818"/>
            <a:ext cx="4357718" cy="2500330"/>
          </a:xfrm>
          <a:prstGeom prst="rect">
            <a:avLst/>
          </a:prstGeom>
        </p:spPr>
      </p:pic>
      <p:pic>
        <p:nvPicPr>
          <p:cNvPr id="6" name="Picture 5" descr="maru raik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848"/>
            <a:ext cx="4572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Maldhari</a:t>
            </a: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herders of </a:t>
            </a:r>
            <a:r>
              <a:rPr lang="en-IN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Rann</a:t>
            </a: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Kutch in </a:t>
            </a:r>
            <a:r>
              <a:rPr lang="en-IN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Gujrat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3971924" cy="46148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They are usually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rearing sheep 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Their movement is also according to the seasonal cycle of nature in that area.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They used move in search of pasture from one area to the other.</a:t>
            </a: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maldh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142984"/>
            <a:ext cx="4572032" cy="2428892"/>
          </a:xfrm>
          <a:prstGeom prst="rect">
            <a:avLst/>
          </a:prstGeom>
        </p:spPr>
      </p:pic>
      <p:pic>
        <p:nvPicPr>
          <p:cNvPr id="5" name="Picture 4" descr="maldhar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643314"/>
            <a:ext cx="4572000" cy="305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Pastoral life </a:t>
            </a:r>
            <a:b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 Colonial Rule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3971924" cy="490063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IN" sz="1850" dirty="0" smtClean="0">
                <a:latin typeface="Arial" pitchFamily="34" charset="0"/>
                <a:cs typeface="Arial" pitchFamily="34" charset="0"/>
              </a:rPr>
              <a:t>Various laws were enacted to bring Pastures and the pastoralists under colonial control.</a:t>
            </a:r>
          </a:p>
          <a:p>
            <a:pPr algn="just">
              <a:buFontTx/>
              <a:buChar char="-"/>
            </a:pPr>
            <a:r>
              <a:rPr lang="en-IN" sz="18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Wasteland rules 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brought all uncultivated land including grazing land, forests etc directly under government control.</a:t>
            </a:r>
          </a:p>
          <a:p>
            <a:pPr algn="just">
              <a:buFontTx/>
              <a:buChar char="-"/>
            </a:pPr>
            <a:r>
              <a:rPr lang="en-IN" sz="1850" dirty="0" smtClean="0">
                <a:latin typeface="Arial" pitchFamily="34" charset="0"/>
                <a:cs typeface="Arial" pitchFamily="34" charset="0"/>
              </a:rPr>
              <a:t>Grazing lands were transformed to cultivated lands from which </a:t>
            </a:r>
            <a:r>
              <a:rPr lang="en-IN" sz="18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land revenue 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was collected by the British government.</a:t>
            </a:r>
          </a:p>
          <a:p>
            <a:pPr algn="just">
              <a:buFontTx/>
              <a:buChar char="-"/>
            </a:pPr>
            <a:r>
              <a:rPr lang="en-IN" sz="1850" dirty="0" smtClean="0">
                <a:latin typeface="Arial" pitchFamily="34" charset="0"/>
                <a:cs typeface="Arial" pitchFamily="34" charset="0"/>
              </a:rPr>
              <a:t>Some grazing lands were given on </a:t>
            </a:r>
            <a:r>
              <a:rPr lang="en-IN" sz="18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auction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 to select individuals, later became </a:t>
            </a:r>
            <a:r>
              <a:rPr lang="en-IN" sz="18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village headman</a:t>
            </a:r>
            <a:r>
              <a:rPr lang="en-IN" sz="1850" dirty="0" smtClean="0">
                <a:latin typeface="Arial" pitchFamily="34" charset="0"/>
                <a:cs typeface="Arial" pitchFamily="34" charset="0"/>
              </a:rPr>
              <a:t> from whom money was collected.</a:t>
            </a:r>
            <a:endParaRPr lang="en-US" sz="18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waste 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1" y="1643050"/>
            <a:ext cx="4572033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Forest Acts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" y="1142984"/>
            <a:ext cx="4257676" cy="542928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IN" sz="2300" dirty="0" smtClean="0">
                <a:latin typeface="Arial" pitchFamily="34" charset="0"/>
                <a:cs typeface="Arial" pitchFamily="34" charset="0"/>
              </a:rPr>
              <a:t>Through the </a:t>
            </a:r>
            <a:r>
              <a:rPr lang="en-IN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Forest Acts </a:t>
            </a:r>
            <a:r>
              <a:rPr lang="en-IN" sz="2300" dirty="0" smtClean="0">
                <a:latin typeface="Arial" pitchFamily="34" charset="0"/>
                <a:cs typeface="Arial" pitchFamily="34" charset="0"/>
              </a:rPr>
              <a:t>entire forest area was classified into two categories viz. </a:t>
            </a:r>
            <a:r>
              <a:rPr lang="en-IN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Reserved forest</a:t>
            </a:r>
            <a:r>
              <a:rPr lang="en-IN" sz="2300" dirty="0" smtClean="0">
                <a:latin typeface="Arial" pitchFamily="34" charset="0"/>
                <a:cs typeface="Arial" pitchFamily="34" charset="0"/>
              </a:rPr>
              <a:t>, where entry was completely prohibited and </a:t>
            </a:r>
            <a:r>
              <a:rPr lang="en-IN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Protected  forest </a:t>
            </a:r>
            <a:r>
              <a:rPr lang="en-IN" sz="2300" dirty="0" smtClean="0">
                <a:latin typeface="Arial" pitchFamily="34" charset="0"/>
                <a:cs typeface="Arial" pitchFamily="34" charset="0"/>
              </a:rPr>
              <a:t>where entry was allowed for observance of customary rights with strict monitoring of the movement of Pastoralist by British Forest officer.</a:t>
            </a:r>
          </a:p>
          <a:p>
            <a:pPr>
              <a:buFontTx/>
              <a:buChar char="-"/>
            </a:pPr>
            <a:r>
              <a:rPr lang="en-IN" sz="2300" dirty="0" smtClean="0">
                <a:latin typeface="Arial" pitchFamily="34" charset="0"/>
                <a:cs typeface="Arial" pitchFamily="34" charset="0"/>
              </a:rPr>
              <a:t>Violation of forest act was attracting financial penalty and other harassment.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eserved 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643050"/>
            <a:ext cx="430529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Criminal Tribes Act, 1871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5900750" cy="500066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Nomadic Pastoralists were subjected to suspicion by the British Officials as they have no specific identity or permanent address of residence.</a:t>
            </a:r>
          </a:p>
          <a:p>
            <a:pPr algn="just"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They are suspected as criminals and to regulate their movement and activities the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Criminal Tribes Act, 1871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was enacted.</a:t>
            </a:r>
          </a:p>
          <a:p>
            <a:pPr algn="just"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A vigil watch was kept on them by village police.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riti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18" y="1357298"/>
            <a:ext cx="245818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GRAZING TAX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428736"/>
            <a:ext cx="7543824" cy="290037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-The  colonial government imposed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grazing tax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on the pastoralist which was frequently hiked.</a:t>
            </a:r>
          </a:p>
          <a:p>
            <a:pPr algn="just"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Collection grazing tax was given on auction to contractors to enhance the revenue.</a:t>
            </a:r>
          </a:p>
          <a:p>
            <a:pPr algn="just"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Sometimes the British officials also involved in collecting this tax by issuing individual ‘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’ to the pastoralist for getting more income.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raz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429132"/>
            <a:ext cx="6572296" cy="2298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 of colonial policies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Severe shortage of pasture</a:t>
            </a:r>
          </a:p>
          <a:p>
            <a:pPr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Intensive over grazing on the same pasture land reduced the quality of pasture.</a:t>
            </a:r>
          </a:p>
          <a:p>
            <a:pPr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Scarcity of fodder led to ill-health, disease and death of the cattle flock.</a:t>
            </a:r>
          </a:p>
          <a:p>
            <a:pPr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Reduction in number of cattle, change of cattle movement to new areas.</a:t>
            </a:r>
          </a:p>
          <a:p>
            <a:pPr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Adoption of settled life and engagement in other professions, trade and even labour work by the pastoralists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939784"/>
          </a:xfrm>
        </p:spPr>
        <p:txBody>
          <a:bodyPr/>
          <a:lstStyle/>
          <a:p>
            <a:r>
              <a:rPr lang="en-IN" b="1" dirty="0" err="1" smtClean="0">
                <a:solidFill>
                  <a:srgbClr val="FF0000"/>
                </a:solidFill>
              </a:rPr>
              <a:t>Pastoralism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2757494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It is an occupation adopted in societies in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India &amp; Africa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and with passage of time though Agriculture, Industry and service sector is rapidly dominating but it has its relevance during the colonial time as well as in modern times</a:t>
            </a:r>
            <a:r>
              <a:rPr lang="en-IN" dirty="0" smtClean="0"/>
              <a:t>.</a:t>
            </a:r>
            <a:endParaRPr lang="en-US" dirty="0"/>
          </a:p>
        </p:txBody>
      </p:sp>
      <p:pic>
        <p:nvPicPr>
          <p:cNvPr id="4" name="Picture 3" descr="pastoralis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14752"/>
            <a:ext cx="7715304" cy="294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Who are Pastoralist?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Pastoralists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are those people who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herds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live stock, often as nomadic wanderers without a set or specified farm area.</a:t>
            </a:r>
          </a:p>
          <a:p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Pastoral nomads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are those who with their livestock migrate in an established territory to find pasturage for their animals with the change of the seasons.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Pastoralists in India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50"/>
            <a:ext cx="5500726" cy="4714908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 mountains</a:t>
            </a:r>
          </a:p>
          <a:p>
            <a:pPr lvl="1"/>
            <a:r>
              <a:rPr lang="en-IN" dirty="0" smtClean="0">
                <a:latin typeface="Arial" pitchFamily="34" charset="0"/>
                <a:cs typeface="Arial" pitchFamily="34" charset="0"/>
              </a:rPr>
              <a:t>Jammu &amp; Kashmir  - The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Gujjar</a:t>
            </a: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Bakarwals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IN" dirty="0" smtClean="0">
                <a:latin typeface="Arial" pitchFamily="34" charset="0"/>
                <a:cs typeface="Arial" pitchFamily="34" charset="0"/>
              </a:rPr>
              <a:t>Himachal Pradesh –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Gaddi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Shepherds</a:t>
            </a:r>
          </a:p>
          <a:p>
            <a:pPr lvl="1"/>
            <a:r>
              <a:rPr lang="en-IN" dirty="0" err="1" smtClean="0">
                <a:latin typeface="Arial" pitchFamily="34" charset="0"/>
                <a:cs typeface="Arial" pitchFamily="34" charset="0"/>
              </a:rPr>
              <a:t>Garhwal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Kumaon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Gujjar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Cattle herders</a:t>
            </a:r>
          </a:p>
          <a:p>
            <a:pPr lvl="1"/>
            <a:r>
              <a:rPr lang="en-IN" dirty="0" smtClean="0">
                <a:latin typeface="Arial" pitchFamily="34" charset="0"/>
                <a:cs typeface="Arial" pitchFamily="34" charset="0"/>
              </a:rPr>
              <a:t>Himalaya region –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Bhotiyas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Sherpas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Kinnauris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 Plateaus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IN" dirty="0" smtClean="0">
                <a:latin typeface="Arial" pitchFamily="34" charset="0"/>
                <a:cs typeface="Arial" pitchFamily="34" charset="0"/>
              </a:rPr>
              <a:t>Maharashtra –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Dhangars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the Shepherds and also the buffalo herders</a:t>
            </a:r>
          </a:p>
          <a:p>
            <a:pPr lvl="1"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Karnataka &amp; Andhra – The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Golla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cattle herders </a:t>
            </a:r>
          </a:p>
          <a:p>
            <a:pPr lvl="1">
              <a:buFontTx/>
              <a:buChar char="-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Kurumas</a:t>
            </a: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Kurubas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sheep &amp; goat herders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20113" t="25306" r="49695" b="13061"/>
          <a:stretch>
            <a:fillRect/>
          </a:stretch>
        </p:blipFill>
        <p:spPr bwMode="auto">
          <a:xfrm>
            <a:off x="5500694" y="1571612"/>
            <a:ext cx="33575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 Plains</a:t>
            </a:r>
          </a:p>
          <a:p>
            <a:pPr lvl="1"/>
            <a:r>
              <a:rPr lang="en-IN" dirty="0" smtClean="0">
                <a:latin typeface="Arial" pitchFamily="34" charset="0"/>
                <a:cs typeface="Arial" pitchFamily="34" charset="0"/>
              </a:rPr>
              <a:t>UP, Punjab, Rajasthan, MP, Maharashtra - The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Banjaras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 Deserts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IN" dirty="0" smtClean="0">
                <a:latin typeface="Arial" pitchFamily="34" charset="0"/>
                <a:cs typeface="Arial" pitchFamily="34" charset="0"/>
              </a:rPr>
              <a:t>Rajasthan–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Raikas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the camel herder</a:t>
            </a:r>
          </a:p>
          <a:p>
            <a:pPr lvl="1">
              <a:buNone/>
            </a:pP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			     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Maru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Raikas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sheep &amp; goat herders</a:t>
            </a:r>
          </a:p>
          <a:p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 Swampy areas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IN" dirty="0" err="1" smtClean="0">
                <a:latin typeface="Arial" pitchFamily="34" charset="0"/>
                <a:cs typeface="Arial" pitchFamily="34" charset="0"/>
              </a:rPr>
              <a:t>Rann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of Kutch–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Maldhari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herders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Gujjar</a:t>
            </a: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Bakarwals</a:t>
            </a: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b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Jammu &amp; Kashmir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" y="1600200"/>
            <a:ext cx="454342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They move in groups up and down known as “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Kafila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Their movements are governed by cold and snow.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In the winter season they moved down to the low hills of the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Shivalik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range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of the Himalayas. </a:t>
            </a:r>
          </a:p>
        </p:txBody>
      </p:sp>
      <p:pic>
        <p:nvPicPr>
          <p:cNvPr id="5" name="Picture 4" descr="gujj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927234"/>
            <a:ext cx="4256087" cy="4073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Gaddi</a:t>
            </a: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Shepherds </a:t>
            </a:r>
            <a:b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Himachal Pradesh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4071966" cy="504351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They spent their winter in the low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Shivalik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hills and in summer, in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Lahul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IN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Spiti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region of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Himachal Pradesh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When snow melted they move to the summer </a:t>
            </a:r>
            <a:r>
              <a:rPr lang="en-IN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meadows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on high mountains.</a:t>
            </a:r>
          </a:p>
          <a:p>
            <a:pPr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437" t="19167" r="25468" b="18333"/>
          <a:stretch>
            <a:fillRect/>
          </a:stretch>
        </p:blipFill>
        <p:spPr bwMode="auto">
          <a:xfrm>
            <a:off x="4643438" y="1714489"/>
            <a:ext cx="44320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7344" t="39316" r="25625" b="22222"/>
          <a:stretch>
            <a:fillRect/>
          </a:stretch>
        </p:blipFill>
        <p:spPr bwMode="auto">
          <a:xfrm>
            <a:off x="4643438" y="4212105"/>
            <a:ext cx="4357718" cy="236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I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Gujjar</a:t>
            </a:r>
            <a:r>
              <a:rPr lang="en-I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Cattle herders of </a:t>
            </a:r>
            <a:r>
              <a:rPr lang="en-IN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Garhwal</a:t>
            </a:r>
            <a:r>
              <a:rPr lang="en-I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IN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Kumaon</a:t>
            </a:r>
            <a:r>
              <a:rPr lang="en-I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14514"/>
            <a:ext cx="4071966" cy="2686056"/>
          </a:xfrm>
        </p:spPr>
        <p:txBody>
          <a:bodyPr>
            <a:normAutofit fontScale="62500" lnSpcReduction="20000"/>
          </a:bodyPr>
          <a:lstStyle/>
          <a:p>
            <a:r>
              <a:rPr lang="en-IN" sz="4000" dirty="0" smtClean="0">
                <a:latin typeface="Arial" pitchFamily="34" charset="0"/>
                <a:cs typeface="Arial" pitchFamily="34" charset="0"/>
              </a:rPr>
              <a:t>They spent their summer in the </a:t>
            </a:r>
            <a:r>
              <a:rPr lang="en-IN" sz="4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Bugyals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 (vast meadows in the high mountains) and their winters in the </a:t>
            </a:r>
            <a:r>
              <a:rPr lang="en-IN" sz="4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Bhabar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 (a dry forested area below the foot hills of </a:t>
            </a:r>
            <a:r>
              <a:rPr lang="en-IN" sz="4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Garhwal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IN" sz="4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Kumaon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" name="Picture 6" descr="dry 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357695"/>
            <a:ext cx="4214842" cy="2357454"/>
          </a:xfrm>
          <a:prstGeom prst="rect">
            <a:avLst/>
          </a:prstGeom>
        </p:spPr>
      </p:pic>
      <p:pic>
        <p:nvPicPr>
          <p:cNvPr id="8" name="Picture 7" descr="bugyal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4488"/>
            <a:ext cx="4143404" cy="2445904"/>
          </a:xfrm>
          <a:prstGeom prst="rect">
            <a:avLst/>
          </a:prstGeom>
        </p:spPr>
      </p:pic>
      <p:pic>
        <p:nvPicPr>
          <p:cNvPr id="9" name="Picture 8" descr="mand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86256"/>
            <a:ext cx="4067183" cy="2521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Bhotiyas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Sherpas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Kinnauris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the Himalaya region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26146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>
                <a:latin typeface="Arial" pitchFamily="34" charset="0"/>
                <a:cs typeface="Arial" pitchFamily="34" charset="0"/>
              </a:rPr>
              <a:t>They follow the cyclic movements according to the seasonal changes and makes best use of the available pastures at different places in that region.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hot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500174"/>
            <a:ext cx="3929090" cy="2450323"/>
          </a:xfrm>
          <a:prstGeom prst="rect">
            <a:avLst/>
          </a:prstGeom>
        </p:spPr>
      </p:pic>
      <p:pic>
        <p:nvPicPr>
          <p:cNvPr id="5" name="Picture 4" descr="sherp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29903"/>
            <a:ext cx="3929058" cy="2413807"/>
          </a:xfrm>
          <a:prstGeom prst="rect">
            <a:avLst/>
          </a:prstGeom>
        </p:spPr>
      </p:pic>
      <p:pic>
        <p:nvPicPr>
          <p:cNvPr id="6" name="Picture 5" descr="kinna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14818"/>
            <a:ext cx="385350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930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Pastoralist in the Modern World </vt:lpstr>
      <vt:lpstr>Pastoralism</vt:lpstr>
      <vt:lpstr>Who are Pastoralist?</vt:lpstr>
      <vt:lpstr>Pastoralists in India</vt:lpstr>
      <vt:lpstr>Slide 5</vt:lpstr>
      <vt:lpstr>The Gujjar Bakarwals of  Jammu &amp; Kashmir</vt:lpstr>
      <vt:lpstr>The Gaddi Shepherds  of Himachal Pradesh</vt:lpstr>
      <vt:lpstr>The Gujjar Cattle herders of Garhwal &amp; Kumaon </vt:lpstr>
      <vt:lpstr>The Bhotiyas, Sherpas, Kinnauris of the Himalaya region </vt:lpstr>
      <vt:lpstr>The Dhangars of Maharashtra </vt:lpstr>
      <vt:lpstr>The Banjaras of  UP, Punjab, Rajasthan, MP, Maharashtra</vt:lpstr>
      <vt:lpstr>The Gollas, the Kurumas and Kurubas  of Karnataka &amp; Andhra Pradesh </vt:lpstr>
      <vt:lpstr>The Raikas of Rajasthan</vt:lpstr>
      <vt:lpstr>The Maldhari herders of Rann of Kutch in Gujrat </vt:lpstr>
      <vt:lpstr>Changes in Pastoral life  under Colonial Rule </vt:lpstr>
      <vt:lpstr>Forest Acts</vt:lpstr>
      <vt:lpstr>Criminal Tribes Act, 1871</vt:lpstr>
      <vt:lpstr>GRAZING TAX</vt:lpstr>
      <vt:lpstr>Impact of colonial policies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–V  Pastoralist in the Modern World</dc:title>
  <dc:creator>Principal Sir CTC</dc:creator>
  <cp:lastModifiedBy>ADMIN</cp:lastModifiedBy>
  <cp:revision>41</cp:revision>
  <dcterms:created xsi:type="dcterms:W3CDTF">2020-07-16T10:52:25Z</dcterms:created>
  <dcterms:modified xsi:type="dcterms:W3CDTF">2023-01-23T11:25:37Z</dcterms:modified>
</cp:coreProperties>
</file>